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337F1-7D42-4E95-94F6-DBCDA9746A7D}" type="datetimeFigureOut">
              <a:rPr lang="es-PE" smtClean="0"/>
              <a:t>14/06/2016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1A633-7E8F-4D16-8D93-70DE317B6EA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91437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337F1-7D42-4E95-94F6-DBCDA9746A7D}" type="datetimeFigureOut">
              <a:rPr lang="es-PE" smtClean="0"/>
              <a:t>14/06/2016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1A633-7E8F-4D16-8D93-70DE317B6EA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0458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337F1-7D42-4E95-94F6-DBCDA9746A7D}" type="datetimeFigureOut">
              <a:rPr lang="es-PE" smtClean="0"/>
              <a:t>14/06/2016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1A633-7E8F-4D16-8D93-70DE317B6EA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37629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337F1-7D42-4E95-94F6-DBCDA9746A7D}" type="datetimeFigureOut">
              <a:rPr lang="es-PE" smtClean="0"/>
              <a:t>14/06/2016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1A633-7E8F-4D16-8D93-70DE317B6EA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3501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337F1-7D42-4E95-94F6-DBCDA9746A7D}" type="datetimeFigureOut">
              <a:rPr lang="es-PE" smtClean="0"/>
              <a:t>14/06/2016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1A633-7E8F-4D16-8D93-70DE317B6EA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56857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337F1-7D42-4E95-94F6-DBCDA9746A7D}" type="datetimeFigureOut">
              <a:rPr lang="es-PE" smtClean="0"/>
              <a:t>14/06/2016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1A633-7E8F-4D16-8D93-70DE317B6EA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085546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337F1-7D42-4E95-94F6-DBCDA9746A7D}" type="datetimeFigureOut">
              <a:rPr lang="es-PE" smtClean="0"/>
              <a:t>14/06/2016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1A633-7E8F-4D16-8D93-70DE317B6EA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53466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337F1-7D42-4E95-94F6-DBCDA9746A7D}" type="datetimeFigureOut">
              <a:rPr lang="es-PE" smtClean="0"/>
              <a:t>14/06/2016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1A633-7E8F-4D16-8D93-70DE317B6EA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43939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337F1-7D42-4E95-94F6-DBCDA9746A7D}" type="datetimeFigureOut">
              <a:rPr lang="es-PE" smtClean="0"/>
              <a:t>14/06/2016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1A633-7E8F-4D16-8D93-70DE317B6EA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82655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337F1-7D42-4E95-94F6-DBCDA9746A7D}" type="datetimeFigureOut">
              <a:rPr lang="es-PE" smtClean="0"/>
              <a:t>14/06/2016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1A633-7E8F-4D16-8D93-70DE317B6EA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88325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337F1-7D42-4E95-94F6-DBCDA9746A7D}" type="datetimeFigureOut">
              <a:rPr lang="es-PE" smtClean="0"/>
              <a:t>14/06/2016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1A633-7E8F-4D16-8D93-70DE317B6EA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67400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337F1-7D42-4E95-94F6-DBCDA9746A7D}" type="datetimeFigureOut">
              <a:rPr lang="es-PE" smtClean="0"/>
              <a:t>14/06/2016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1A633-7E8F-4D16-8D93-70DE317B6EA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869110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3143250" y="201295"/>
            <a:ext cx="4629150" cy="466725"/>
            <a:chOff x="4366726" y="401215"/>
            <a:chExt cx="7825274" cy="494524"/>
          </a:xfrm>
        </p:grpSpPr>
        <p:sp>
          <p:nvSpPr>
            <p:cNvPr id="7" name="Rectángulo 6"/>
            <p:cNvSpPr/>
            <p:nvPr/>
          </p:nvSpPr>
          <p:spPr>
            <a:xfrm>
              <a:off x="4991877" y="401215"/>
              <a:ext cx="7200123" cy="494523"/>
            </a:xfrm>
            <a:prstGeom prst="rect">
              <a:avLst/>
            </a:prstGeom>
            <a:solidFill>
              <a:srgbClr val="E8E8E8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PE"/>
            </a:p>
          </p:txBody>
        </p:sp>
        <p:sp>
          <p:nvSpPr>
            <p:cNvPr id="8" name="Triángulo rectángulo 7"/>
            <p:cNvSpPr/>
            <p:nvPr/>
          </p:nvSpPr>
          <p:spPr>
            <a:xfrm flipH="1">
              <a:off x="4366726" y="401216"/>
              <a:ext cx="625151" cy="494523"/>
            </a:xfrm>
            <a:prstGeom prst="rtTriangle">
              <a:avLst/>
            </a:prstGeom>
            <a:solidFill>
              <a:srgbClr val="E8E8E8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PE"/>
            </a:p>
          </p:txBody>
        </p:sp>
      </p:grpSp>
      <p:sp>
        <p:nvSpPr>
          <p:cNvPr id="9" name="Rectángulo 8"/>
          <p:cNvSpPr/>
          <p:nvPr/>
        </p:nvSpPr>
        <p:spPr>
          <a:xfrm>
            <a:off x="0" y="5080"/>
            <a:ext cx="5600700" cy="544830"/>
          </a:xfrm>
          <a:prstGeom prst="rect">
            <a:avLst/>
          </a:prstGeom>
          <a:gradFill flip="none" rotWithShape="1">
            <a:gsLst>
              <a:gs pos="54000">
                <a:srgbClr val="D21313"/>
              </a:gs>
              <a:gs pos="0">
                <a:srgbClr val="9D1010"/>
              </a:gs>
              <a:gs pos="82000">
                <a:srgbClr val="D41313"/>
              </a:gs>
              <a:gs pos="25000">
                <a:srgbClr val="C11212"/>
              </a:gs>
              <a:gs pos="100000">
                <a:srgbClr val="9D1010"/>
              </a:gs>
            </a:gsLst>
            <a:lin ang="0" scaled="0"/>
            <a:tileRect/>
          </a:gradFill>
          <a:ln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PE"/>
          </a:p>
        </p:txBody>
      </p:sp>
      <p:cxnSp>
        <p:nvCxnSpPr>
          <p:cNvPr id="10" name="1 Conector recto"/>
          <p:cNvCxnSpPr>
            <a:cxnSpLocks/>
          </p:cNvCxnSpPr>
          <p:nvPr/>
        </p:nvCxnSpPr>
        <p:spPr>
          <a:xfrm>
            <a:off x="0" y="829821"/>
            <a:ext cx="7872095" cy="0"/>
          </a:xfrm>
          <a:prstGeom prst="line">
            <a:avLst/>
          </a:prstGeom>
          <a:ln w="57150">
            <a:solidFill>
              <a:srgbClr val="CE11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3 Conector recto"/>
          <p:cNvCxnSpPr>
            <a:cxnSpLocks/>
          </p:cNvCxnSpPr>
          <p:nvPr/>
        </p:nvCxnSpPr>
        <p:spPr>
          <a:xfrm>
            <a:off x="1270" y="876176"/>
            <a:ext cx="7871460" cy="0"/>
          </a:xfrm>
          <a:prstGeom prst="line">
            <a:avLst/>
          </a:prstGeom>
          <a:ln w="6350">
            <a:solidFill>
              <a:srgbClr val="CE11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Imagen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922"/>
            <a:ext cx="1981200" cy="365125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E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altLang="es-P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s-PE" altLang="es-P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PE" altLang="es-P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altLang="es-P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547300"/>
            <a:ext cx="547258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r>
              <a:rPr kumimoji="0" lang="es-PE" altLang="es-P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Casos de Uso – NICSP 03 Políticas Contables, Cambios en las Estimaciones y Errores</a:t>
            </a:r>
            <a:endParaRPr kumimoji="0" lang="es-PE" altLang="es-P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276821" y="998110"/>
            <a:ext cx="99922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</a:pPr>
            <a:r>
              <a:rPr lang="es-PE" b="1" kern="0" cap="all" spc="20" dirty="0" smtClean="0">
                <a:solidFill>
                  <a:srgbClr val="A6A6A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CASO :</a:t>
            </a:r>
            <a:r>
              <a:rPr lang="es-PE" sz="1600" b="1" kern="0" cap="all" spc="20" dirty="0" smtClean="0">
                <a:solidFill>
                  <a:srgbClr val="A6A6A6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PE" b="1" kern="0" cap="all" spc="20" dirty="0" smtClean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ACTIVOS TOTALMENTE DEPRECIADOS PERO FUNCIONANDO</a:t>
            </a:r>
            <a:endParaRPr lang="es-PE" b="1" kern="0" cap="all" spc="20" dirty="0">
              <a:solidFill>
                <a:schemeClr val="accent1">
                  <a:lumMod val="50000"/>
                </a:schemeClr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" name="Tab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917851"/>
              </p:ext>
            </p:extLst>
          </p:nvPr>
        </p:nvGraphicFramePr>
        <p:xfrm>
          <a:off x="345092" y="1583472"/>
          <a:ext cx="9147251" cy="2796794"/>
        </p:xfrm>
        <a:graphic>
          <a:graphicData uri="http://schemas.openxmlformats.org/drawingml/2006/table">
            <a:tbl>
              <a:tblPr firstRow="1" firstCol="1" bandRow="1">
                <a:tableStyleId>{125E5076-3810-47DD-B79F-674D7AD40C01}</a:tableStyleId>
              </a:tblPr>
              <a:tblGrid>
                <a:gridCol w="9147251"/>
              </a:tblGrid>
              <a:tr h="30024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</a:rPr>
                        <a:t>ESCENARIO</a:t>
                      </a:r>
                      <a:endParaRPr lang="es-PE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07286">
                <a:tc>
                  <a:txBody>
                    <a:bodyPr/>
                    <a:lstStyle/>
                    <a:p>
                      <a:pPr algn="just"/>
                      <a:r>
                        <a:rPr lang="es-PE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 se cambia el cableado eléctrico de un edificio, cuyo importe es de S/ 400,000 soles, ¿debe este desembolso ser considerado como parte del costo del activo edificio, o debe ser registrado como gasto?</a:t>
                      </a:r>
                    </a:p>
                    <a:p>
                      <a:pPr algn="just"/>
                      <a:endParaRPr lang="es-PE" sz="1800" b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es-PE" sz="1800" b="1" u="sng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Datos</a:t>
                      </a:r>
                      <a:r>
                        <a:rPr lang="es-PE" sz="1800" b="1" u="sng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adicionales:</a:t>
                      </a:r>
                    </a:p>
                    <a:p>
                      <a:r>
                        <a:rPr lang="es-PE" b="0" dirty="0" smtClean="0">
                          <a:effectLst/>
                        </a:rPr>
                        <a:t>Costo del edificio		:	10 000 000</a:t>
                      </a:r>
                    </a:p>
                    <a:p>
                      <a:r>
                        <a:rPr lang="es-PE" b="0" dirty="0" smtClean="0">
                          <a:effectLst/>
                        </a:rPr>
                        <a:t>Depreciación acumulada	:	</a:t>
                      </a:r>
                      <a:r>
                        <a:rPr lang="es-PE" b="0" u="sng" dirty="0" smtClean="0">
                          <a:effectLst/>
                        </a:rPr>
                        <a:t>(6 000 000)</a:t>
                      </a:r>
                      <a:endParaRPr lang="es-PE" b="0" dirty="0" smtClean="0">
                        <a:effectLst/>
                      </a:endParaRPr>
                    </a:p>
                    <a:p>
                      <a:r>
                        <a:rPr lang="es-PE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Importe en libros		:	 4 000 000</a:t>
                      </a:r>
                    </a:p>
                    <a:p>
                      <a:endParaRPr lang="es-PE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367398"/>
              </p:ext>
            </p:extLst>
          </p:nvPr>
        </p:nvGraphicFramePr>
        <p:xfrm>
          <a:off x="361065" y="4373331"/>
          <a:ext cx="9116764" cy="778510"/>
        </p:xfrm>
        <a:graphic>
          <a:graphicData uri="http://schemas.openxmlformats.org/drawingml/2006/table">
            <a:tbl>
              <a:tblPr firstRow="1" firstCol="1" bandRow="1">
                <a:tableStyleId>{125E5076-3810-47DD-B79F-674D7AD40C01}</a:tableStyleId>
              </a:tblPr>
              <a:tblGrid>
                <a:gridCol w="9116764"/>
              </a:tblGrid>
              <a:tr h="2794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PE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 PIDE </a:t>
                      </a:r>
                    </a:p>
                  </a:txBody>
                  <a:tcPr marL="68580" marR="68580" marT="0" marB="0" anchor="ctr"/>
                </a:tc>
              </a:tr>
              <a:tr h="41275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PE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Efectuar los registros</a:t>
                      </a:r>
                      <a:r>
                        <a:rPr lang="es-PE" sz="1800" b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contables que correspondan</a:t>
                      </a:r>
                      <a:endParaRPr lang="es-PE" sz="1800" b="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3972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3143250" y="201295"/>
            <a:ext cx="4629150" cy="466725"/>
            <a:chOff x="4366726" y="401215"/>
            <a:chExt cx="7825274" cy="494524"/>
          </a:xfrm>
        </p:grpSpPr>
        <p:sp>
          <p:nvSpPr>
            <p:cNvPr id="7" name="Rectángulo 6"/>
            <p:cNvSpPr/>
            <p:nvPr/>
          </p:nvSpPr>
          <p:spPr>
            <a:xfrm>
              <a:off x="4991877" y="401215"/>
              <a:ext cx="7200123" cy="494523"/>
            </a:xfrm>
            <a:prstGeom prst="rect">
              <a:avLst/>
            </a:prstGeom>
            <a:solidFill>
              <a:srgbClr val="E8E8E8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PE"/>
            </a:p>
          </p:txBody>
        </p:sp>
        <p:sp>
          <p:nvSpPr>
            <p:cNvPr id="8" name="Triángulo rectángulo 7"/>
            <p:cNvSpPr/>
            <p:nvPr/>
          </p:nvSpPr>
          <p:spPr>
            <a:xfrm flipH="1">
              <a:off x="4366726" y="401216"/>
              <a:ext cx="625151" cy="494523"/>
            </a:xfrm>
            <a:prstGeom prst="rtTriangle">
              <a:avLst/>
            </a:prstGeom>
            <a:solidFill>
              <a:srgbClr val="E8E8E8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PE"/>
            </a:p>
          </p:txBody>
        </p:sp>
      </p:grpSp>
      <p:sp>
        <p:nvSpPr>
          <p:cNvPr id="9" name="Rectángulo 8"/>
          <p:cNvSpPr/>
          <p:nvPr/>
        </p:nvSpPr>
        <p:spPr>
          <a:xfrm>
            <a:off x="0" y="5080"/>
            <a:ext cx="5600700" cy="544830"/>
          </a:xfrm>
          <a:prstGeom prst="rect">
            <a:avLst/>
          </a:prstGeom>
          <a:gradFill flip="none" rotWithShape="1">
            <a:gsLst>
              <a:gs pos="54000">
                <a:srgbClr val="D21313"/>
              </a:gs>
              <a:gs pos="0">
                <a:srgbClr val="9D1010"/>
              </a:gs>
              <a:gs pos="82000">
                <a:srgbClr val="D41313"/>
              </a:gs>
              <a:gs pos="25000">
                <a:srgbClr val="C11212"/>
              </a:gs>
              <a:gs pos="100000">
                <a:srgbClr val="9D1010"/>
              </a:gs>
            </a:gsLst>
            <a:lin ang="0" scaled="0"/>
            <a:tileRect/>
          </a:gradFill>
          <a:ln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PE"/>
          </a:p>
        </p:txBody>
      </p:sp>
      <p:cxnSp>
        <p:nvCxnSpPr>
          <p:cNvPr id="10" name="1 Conector recto"/>
          <p:cNvCxnSpPr>
            <a:cxnSpLocks/>
          </p:cNvCxnSpPr>
          <p:nvPr/>
        </p:nvCxnSpPr>
        <p:spPr>
          <a:xfrm>
            <a:off x="0" y="829821"/>
            <a:ext cx="7872095" cy="0"/>
          </a:xfrm>
          <a:prstGeom prst="line">
            <a:avLst/>
          </a:prstGeom>
          <a:ln w="57150">
            <a:solidFill>
              <a:srgbClr val="CE11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3 Conector recto"/>
          <p:cNvCxnSpPr>
            <a:cxnSpLocks/>
          </p:cNvCxnSpPr>
          <p:nvPr/>
        </p:nvCxnSpPr>
        <p:spPr>
          <a:xfrm>
            <a:off x="1270" y="876176"/>
            <a:ext cx="7871460" cy="0"/>
          </a:xfrm>
          <a:prstGeom prst="line">
            <a:avLst/>
          </a:prstGeom>
          <a:ln w="6350">
            <a:solidFill>
              <a:srgbClr val="CE11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Imagen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922"/>
            <a:ext cx="1981200" cy="365125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E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altLang="es-P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s-PE" altLang="es-P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PE" altLang="es-P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altLang="es-P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547300"/>
            <a:ext cx="547258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r>
              <a:rPr kumimoji="0" lang="es-PE" altLang="es-P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Casos de Uso – NICSP 03 Políticas Contables, Cambios en las Estimaciones y Errores</a:t>
            </a:r>
            <a:endParaRPr kumimoji="0" lang="es-PE" altLang="es-P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6" name="Tab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896380"/>
              </p:ext>
            </p:extLst>
          </p:nvPr>
        </p:nvGraphicFramePr>
        <p:xfrm>
          <a:off x="240791" y="1244376"/>
          <a:ext cx="3939810" cy="1645920"/>
        </p:xfrm>
        <a:graphic>
          <a:graphicData uri="http://schemas.openxmlformats.org/drawingml/2006/table">
            <a:tbl>
              <a:tblPr firstRow="1" firstCol="1" bandRow="1">
                <a:tableStyleId>{125E5076-3810-47DD-B79F-674D7AD40C01}</a:tableStyleId>
              </a:tblPr>
              <a:tblGrid>
                <a:gridCol w="3939810"/>
              </a:tblGrid>
              <a:tr h="15240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PE" sz="18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DESARROLLO: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PE" sz="1800" b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 acuerdo con la Directiva de Propiedades, Planta y Equipo N°002-2016-EF/51.01, los mantenimientos mayores se incorporan en el costo del activo como una sustitución.</a:t>
                      </a:r>
                      <a:endParaRPr lang="es-PE" sz="1800" b="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7" name="Rectángulo 16"/>
          <p:cNvSpPr/>
          <p:nvPr/>
        </p:nvSpPr>
        <p:spPr>
          <a:xfrm>
            <a:off x="4141787" y="2119214"/>
            <a:ext cx="7460615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algn="just">
              <a:spcAft>
                <a:spcPts val="600"/>
              </a:spcAft>
              <a:tabLst>
                <a:tab pos="173038" algn="l"/>
                <a:tab pos="630238" algn="l"/>
              </a:tabLst>
            </a:pPr>
            <a:r>
              <a:rPr lang="es-PE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7.2.2 	Mantenimiento mayor (reemplazos de componentes y otros ítems)</a:t>
            </a:r>
            <a:endParaRPr lang="es-PE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52450" indent="-552450" algn="just">
              <a:spcAft>
                <a:spcPts val="600"/>
              </a:spcAft>
              <a:tabLst>
                <a:tab pos="630238" algn="l"/>
                <a:tab pos="898525" algn="l"/>
              </a:tabLst>
            </a:pPr>
            <a:r>
              <a:rPr lang="es-PE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Los mantenimientos mayores están orientados a </a:t>
            </a:r>
            <a:r>
              <a:rPr lang="es-PE" b="1" i="1" u="sng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mejorar o mantener</a:t>
            </a:r>
            <a:r>
              <a:rPr lang="es-PE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el potencial de servicios del activo de PPE, y se contabilizan como una </a:t>
            </a:r>
            <a:r>
              <a:rPr lang="es-PE" b="1" i="1" u="sng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sustitución</a:t>
            </a:r>
            <a:r>
              <a:rPr lang="es-PE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s-PE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36575" algn="just">
              <a:spcAft>
                <a:spcPts val="600"/>
              </a:spcAft>
              <a:tabLst>
                <a:tab pos="630238" algn="l"/>
                <a:tab pos="803275" algn="l"/>
              </a:tabLst>
            </a:pPr>
            <a:r>
              <a:rPr lang="es-PE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Ciertos </a:t>
            </a:r>
            <a:r>
              <a:rPr lang="es-PE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componentes o </a:t>
            </a:r>
            <a:r>
              <a:rPr lang="es-PE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items</a:t>
            </a:r>
            <a:r>
              <a:rPr lang="es-PE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Activos de PPE, pueden necesitar ser reemplazados a intervalos o periodos regulares, por ejemplo: la superficie de una carretera. Cuando cumplan con los criterios para su identificación y reconocimiento como activo de PPE se incluirán como parte del costo de dicho activo, dando de baja contable a las partes sustituidas. </a:t>
            </a:r>
            <a:endParaRPr lang="es-PE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36575" algn="just">
              <a:spcAft>
                <a:spcPts val="600"/>
              </a:spcAft>
              <a:tabLst>
                <a:tab pos="630238" algn="l"/>
              </a:tabLst>
            </a:pPr>
            <a:r>
              <a:rPr lang="es-PE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(…)</a:t>
            </a:r>
            <a:endParaRPr lang="es-PE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848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3143250" y="201295"/>
            <a:ext cx="4629150" cy="466725"/>
            <a:chOff x="4366726" y="401215"/>
            <a:chExt cx="7825274" cy="494524"/>
          </a:xfrm>
        </p:grpSpPr>
        <p:sp>
          <p:nvSpPr>
            <p:cNvPr id="7" name="Rectángulo 6"/>
            <p:cNvSpPr/>
            <p:nvPr/>
          </p:nvSpPr>
          <p:spPr>
            <a:xfrm>
              <a:off x="4991877" y="401215"/>
              <a:ext cx="7200123" cy="494523"/>
            </a:xfrm>
            <a:prstGeom prst="rect">
              <a:avLst/>
            </a:prstGeom>
            <a:solidFill>
              <a:srgbClr val="E8E8E8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PE"/>
            </a:p>
          </p:txBody>
        </p:sp>
        <p:sp>
          <p:nvSpPr>
            <p:cNvPr id="8" name="Triángulo rectángulo 7"/>
            <p:cNvSpPr/>
            <p:nvPr/>
          </p:nvSpPr>
          <p:spPr>
            <a:xfrm flipH="1">
              <a:off x="4366726" y="401216"/>
              <a:ext cx="625151" cy="494523"/>
            </a:xfrm>
            <a:prstGeom prst="rtTriangle">
              <a:avLst/>
            </a:prstGeom>
            <a:solidFill>
              <a:srgbClr val="E8E8E8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PE"/>
            </a:p>
          </p:txBody>
        </p:sp>
      </p:grpSp>
      <p:sp>
        <p:nvSpPr>
          <p:cNvPr id="9" name="Rectángulo 8"/>
          <p:cNvSpPr/>
          <p:nvPr/>
        </p:nvSpPr>
        <p:spPr>
          <a:xfrm>
            <a:off x="0" y="5080"/>
            <a:ext cx="5600700" cy="544830"/>
          </a:xfrm>
          <a:prstGeom prst="rect">
            <a:avLst/>
          </a:prstGeom>
          <a:gradFill flip="none" rotWithShape="1">
            <a:gsLst>
              <a:gs pos="54000">
                <a:srgbClr val="D21313"/>
              </a:gs>
              <a:gs pos="0">
                <a:srgbClr val="9D1010"/>
              </a:gs>
              <a:gs pos="82000">
                <a:srgbClr val="D41313"/>
              </a:gs>
              <a:gs pos="25000">
                <a:srgbClr val="C11212"/>
              </a:gs>
              <a:gs pos="100000">
                <a:srgbClr val="9D1010"/>
              </a:gs>
            </a:gsLst>
            <a:lin ang="0" scaled="0"/>
            <a:tileRect/>
          </a:gradFill>
          <a:ln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PE"/>
          </a:p>
        </p:txBody>
      </p:sp>
      <p:cxnSp>
        <p:nvCxnSpPr>
          <p:cNvPr id="10" name="1 Conector recto"/>
          <p:cNvCxnSpPr>
            <a:cxnSpLocks/>
          </p:cNvCxnSpPr>
          <p:nvPr/>
        </p:nvCxnSpPr>
        <p:spPr>
          <a:xfrm>
            <a:off x="0" y="829821"/>
            <a:ext cx="7872095" cy="0"/>
          </a:xfrm>
          <a:prstGeom prst="line">
            <a:avLst/>
          </a:prstGeom>
          <a:ln w="57150">
            <a:solidFill>
              <a:srgbClr val="CE11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3 Conector recto"/>
          <p:cNvCxnSpPr>
            <a:cxnSpLocks/>
          </p:cNvCxnSpPr>
          <p:nvPr/>
        </p:nvCxnSpPr>
        <p:spPr>
          <a:xfrm>
            <a:off x="1270" y="876176"/>
            <a:ext cx="7871460" cy="0"/>
          </a:xfrm>
          <a:prstGeom prst="line">
            <a:avLst/>
          </a:prstGeom>
          <a:ln w="6350">
            <a:solidFill>
              <a:srgbClr val="CE11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Imagen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922"/>
            <a:ext cx="1981200" cy="365125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E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altLang="es-P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s-PE" altLang="es-P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PE" altLang="es-P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altLang="es-P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547300"/>
            <a:ext cx="547258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r>
              <a:rPr kumimoji="0" lang="es-PE" altLang="es-P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Casos de Uso – NICSP 03 Políticas Contables, Cambios en las Estimaciones y Errores</a:t>
            </a:r>
            <a:endParaRPr kumimoji="0" lang="es-PE" altLang="es-P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408581" y="1824430"/>
            <a:ext cx="10468303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90600" indent="-360363" algn="just">
              <a:spcAft>
                <a:spcPts val="600"/>
              </a:spcAft>
              <a:tabLst>
                <a:tab pos="630555" algn="l"/>
                <a:tab pos="990600" algn="l"/>
              </a:tabLst>
            </a:pPr>
            <a:r>
              <a:rPr lang="es-PE" sz="20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Umbrales de reconocimiento de los costos posteriores.</a:t>
            </a:r>
            <a:endParaRPr lang="es-PE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30555" algn="just">
              <a:spcAft>
                <a:spcPts val="600"/>
              </a:spcAft>
              <a:tabLst>
                <a:tab pos="630555" algn="l"/>
              </a:tabLst>
            </a:pPr>
            <a:r>
              <a:rPr lang="es-PE" sz="20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 costos posteriores por mantenimientos mayores (numeral 7.2.2), adiciones y ampliaciones (numeral 7.2.3) se registran como parte del costo del activo PPE siempre que sean mayores a los siguientes umbrales:</a:t>
            </a:r>
            <a:endParaRPr lang="es-PE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30555" algn="just">
              <a:spcAft>
                <a:spcPts val="600"/>
              </a:spcAft>
              <a:tabLst>
                <a:tab pos="630555" algn="l"/>
              </a:tabLst>
            </a:pPr>
            <a:r>
              <a:rPr lang="es-PE" sz="20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Vehículos, Maquinarias y Otros Similares	:	 1 UIT vigente</a:t>
            </a:r>
            <a:endParaRPr lang="es-PE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30555" algn="just">
              <a:spcAft>
                <a:spcPts val="1200"/>
              </a:spcAft>
              <a:tabLst>
                <a:tab pos="630555" algn="l"/>
              </a:tabLst>
            </a:pPr>
            <a:r>
              <a:rPr lang="es-PE" sz="20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Edificios y Estructuras			</a:t>
            </a:r>
            <a:r>
              <a:rPr lang="es-PE" sz="2000" b="1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:</a:t>
            </a:r>
            <a:r>
              <a:rPr lang="es-PE" sz="20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 10 UIT vigente</a:t>
            </a:r>
            <a:endParaRPr lang="es-PE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30555" algn="just">
              <a:spcAft>
                <a:spcPts val="1200"/>
              </a:spcAft>
              <a:tabLst>
                <a:tab pos="630555" algn="l"/>
              </a:tabLst>
            </a:pPr>
            <a:r>
              <a:rPr lang="es-PE" sz="20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tal sentido, los costos posteriores que sean menores a los umbrales antes señalados, se registrarán como gastos del ejercicio en que se incurran</a:t>
            </a:r>
            <a:r>
              <a:rPr lang="es-PE" sz="2000" i="1" dirty="0">
                <a:solidFill>
                  <a:srgbClr val="17365D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s-P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68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3143250" y="201295"/>
            <a:ext cx="4629150" cy="466725"/>
            <a:chOff x="4366726" y="401215"/>
            <a:chExt cx="7825274" cy="494524"/>
          </a:xfrm>
        </p:grpSpPr>
        <p:sp>
          <p:nvSpPr>
            <p:cNvPr id="7" name="Rectángulo 6"/>
            <p:cNvSpPr/>
            <p:nvPr/>
          </p:nvSpPr>
          <p:spPr>
            <a:xfrm>
              <a:off x="4991877" y="401215"/>
              <a:ext cx="7200123" cy="494523"/>
            </a:xfrm>
            <a:prstGeom prst="rect">
              <a:avLst/>
            </a:prstGeom>
            <a:solidFill>
              <a:srgbClr val="E8E8E8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PE"/>
            </a:p>
          </p:txBody>
        </p:sp>
        <p:sp>
          <p:nvSpPr>
            <p:cNvPr id="8" name="Triángulo rectángulo 7"/>
            <p:cNvSpPr/>
            <p:nvPr/>
          </p:nvSpPr>
          <p:spPr>
            <a:xfrm flipH="1">
              <a:off x="4366726" y="401216"/>
              <a:ext cx="625151" cy="494523"/>
            </a:xfrm>
            <a:prstGeom prst="rtTriangle">
              <a:avLst/>
            </a:prstGeom>
            <a:solidFill>
              <a:srgbClr val="E8E8E8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PE"/>
            </a:p>
          </p:txBody>
        </p:sp>
      </p:grpSp>
      <p:sp>
        <p:nvSpPr>
          <p:cNvPr id="9" name="Rectángulo 8"/>
          <p:cNvSpPr/>
          <p:nvPr/>
        </p:nvSpPr>
        <p:spPr>
          <a:xfrm>
            <a:off x="0" y="5080"/>
            <a:ext cx="5600700" cy="544830"/>
          </a:xfrm>
          <a:prstGeom prst="rect">
            <a:avLst/>
          </a:prstGeom>
          <a:gradFill flip="none" rotWithShape="1">
            <a:gsLst>
              <a:gs pos="54000">
                <a:srgbClr val="D21313"/>
              </a:gs>
              <a:gs pos="0">
                <a:srgbClr val="9D1010"/>
              </a:gs>
              <a:gs pos="82000">
                <a:srgbClr val="D41313"/>
              </a:gs>
              <a:gs pos="25000">
                <a:srgbClr val="C11212"/>
              </a:gs>
              <a:gs pos="100000">
                <a:srgbClr val="9D1010"/>
              </a:gs>
            </a:gsLst>
            <a:lin ang="0" scaled="0"/>
            <a:tileRect/>
          </a:gradFill>
          <a:ln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PE"/>
          </a:p>
        </p:txBody>
      </p:sp>
      <p:cxnSp>
        <p:nvCxnSpPr>
          <p:cNvPr id="10" name="1 Conector recto"/>
          <p:cNvCxnSpPr>
            <a:cxnSpLocks/>
          </p:cNvCxnSpPr>
          <p:nvPr/>
        </p:nvCxnSpPr>
        <p:spPr>
          <a:xfrm>
            <a:off x="0" y="829821"/>
            <a:ext cx="7872095" cy="0"/>
          </a:xfrm>
          <a:prstGeom prst="line">
            <a:avLst/>
          </a:prstGeom>
          <a:ln w="57150">
            <a:solidFill>
              <a:srgbClr val="CE11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3 Conector recto"/>
          <p:cNvCxnSpPr>
            <a:cxnSpLocks/>
          </p:cNvCxnSpPr>
          <p:nvPr/>
        </p:nvCxnSpPr>
        <p:spPr>
          <a:xfrm>
            <a:off x="1270" y="876176"/>
            <a:ext cx="7871460" cy="0"/>
          </a:xfrm>
          <a:prstGeom prst="line">
            <a:avLst/>
          </a:prstGeom>
          <a:ln w="6350">
            <a:solidFill>
              <a:srgbClr val="CE11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Imagen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922"/>
            <a:ext cx="1981200" cy="365125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E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altLang="es-P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s-PE" altLang="es-P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PE" altLang="es-P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altLang="es-P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547300"/>
            <a:ext cx="547258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r>
              <a:rPr kumimoji="0" lang="es-PE" altLang="es-P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Casos de Uso – NICSP 03 Políticas Contables, Cambios en las Estimaciones y Errores</a:t>
            </a:r>
            <a:endParaRPr kumimoji="0" lang="es-PE" altLang="es-P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697624" y="1156439"/>
            <a:ext cx="10796751" cy="1323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tabLst>
                <a:tab pos="625475" algn="l"/>
                <a:tab pos="630238" algn="l"/>
              </a:tabLst>
            </a:pPr>
            <a:r>
              <a:rPr lang="es-PE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umbral </a:t>
            </a:r>
            <a:r>
              <a:rPr lang="es-PE" sz="20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los </a:t>
            </a:r>
            <a:r>
              <a:rPr lang="es-PE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costos posteriores para mantenimiento mayor vinculado con infraestructura es 10 UIT, es decir, S/ 39,500 para el 2016. Por lo tanto, en el presente caso, el cambio de cableado eléctrico es un costo posterior tipo mantenimiento mayor, que deberá formar parte del activo, </a:t>
            </a:r>
            <a:r>
              <a:rPr lang="es-PE" sz="2000" b="1" u="sng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debiendo registrarse como una sustitución</a:t>
            </a:r>
            <a:r>
              <a:rPr lang="es-PE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ya que asciende a S/ 400,000.</a:t>
            </a:r>
            <a:endParaRPr lang="es-P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168076" y="3363575"/>
            <a:ext cx="49431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/>
              <a:t>Costo del edificio		:	10 000 000</a:t>
            </a:r>
          </a:p>
          <a:p>
            <a:r>
              <a:rPr lang="es-PE" dirty="0"/>
              <a:t>Depreciación acumulada	:	</a:t>
            </a:r>
            <a:r>
              <a:rPr lang="es-PE" u="sng" dirty="0"/>
              <a:t>(6 000 000)</a:t>
            </a:r>
            <a:endParaRPr lang="es-PE" dirty="0"/>
          </a:p>
          <a:p>
            <a:r>
              <a:rPr lang="es-PE" dirty="0"/>
              <a:t>Importe en libros		:	 </a:t>
            </a:r>
            <a:r>
              <a:rPr lang="es-PE" b="1" dirty="0" smtClean="0"/>
              <a:t>4 000 000</a:t>
            </a:r>
            <a:r>
              <a:rPr lang="es-PE" b="1" dirty="0" smtClean="0">
                <a:solidFill>
                  <a:schemeClr val="lt1"/>
                </a:solidFill>
              </a:rPr>
              <a:t>4 </a:t>
            </a:r>
            <a:r>
              <a:rPr lang="es-PE" dirty="0">
                <a:solidFill>
                  <a:schemeClr val="lt1"/>
                </a:solidFill>
              </a:rPr>
              <a:t>000 000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6111240" y="3363575"/>
            <a:ext cx="12828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 smtClean="0"/>
              <a:t>   (400 000)</a:t>
            </a:r>
            <a:endParaRPr lang="es-PE" dirty="0"/>
          </a:p>
          <a:p>
            <a:r>
              <a:rPr lang="es-PE" u="sng" dirty="0" smtClean="0"/>
              <a:t> </a:t>
            </a:r>
            <a:r>
              <a:rPr lang="es-PE" dirty="0" smtClean="0"/>
              <a:t>  </a:t>
            </a:r>
            <a:r>
              <a:rPr lang="es-PE" u="sng" dirty="0" smtClean="0"/>
              <a:t> 400 000</a:t>
            </a:r>
            <a:endParaRPr lang="es-PE" dirty="0"/>
          </a:p>
          <a:p>
            <a:r>
              <a:rPr lang="es-PE" dirty="0" smtClean="0"/>
              <a:t> </a:t>
            </a:r>
            <a:r>
              <a:rPr lang="es-PE" dirty="0" smtClean="0">
                <a:solidFill>
                  <a:schemeClr val="lt1"/>
                </a:solidFill>
              </a:rPr>
              <a:t> </a:t>
            </a:r>
            <a:r>
              <a:rPr lang="es-PE" dirty="0">
                <a:solidFill>
                  <a:schemeClr val="lt1"/>
                </a:solidFill>
              </a:rPr>
              <a:t>000 000</a:t>
            </a:r>
          </a:p>
        </p:txBody>
      </p:sp>
      <p:sp>
        <p:nvSpPr>
          <p:cNvPr id="3" name="Rectángulo 2"/>
          <p:cNvSpPr/>
          <p:nvPr/>
        </p:nvSpPr>
        <p:spPr>
          <a:xfrm>
            <a:off x="6428704" y="2963465"/>
            <a:ext cx="6479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000" b="1" cap="none" spc="0" dirty="0" smtClean="0">
                <a:ln w="0"/>
                <a:solidFill>
                  <a:srgbClr val="FF0000"/>
                </a:solidFill>
              </a:rPr>
              <a:t>Baja</a:t>
            </a:r>
            <a:endParaRPr lang="es-ES" sz="2000" b="1" cap="none" spc="0" dirty="0">
              <a:ln w="0"/>
              <a:solidFill>
                <a:srgbClr val="FF0000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7154622" y="3363575"/>
            <a:ext cx="12828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 smtClean="0"/>
              <a:t>   400 000</a:t>
            </a:r>
            <a:endParaRPr lang="es-PE" dirty="0"/>
          </a:p>
          <a:p>
            <a:r>
              <a:rPr lang="es-PE" dirty="0" smtClean="0">
                <a:solidFill>
                  <a:schemeClr val="lt1"/>
                </a:solidFill>
              </a:rPr>
              <a:t>000 </a:t>
            </a:r>
            <a:r>
              <a:rPr lang="es-PE" dirty="0">
                <a:solidFill>
                  <a:schemeClr val="lt1"/>
                </a:solidFill>
              </a:rPr>
              <a:t>000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7420618" y="2963465"/>
            <a:ext cx="61497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000" b="1" cap="none" spc="0" dirty="0" smtClean="0">
                <a:ln w="0"/>
                <a:solidFill>
                  <a:srgbClr val="FF0000"/>
                </a:solidFill>
              </a:rPr>
              <a:t>Alta</a:t>
            </a:r>
            <a:endParaRPr lang="es-ES" sz="2000" b="1" cap="none" spc="0" dirty="0">
              <a:ln w="0"/>
              <a:solidFill>
                <a:srgbClr val="FF0000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8198004" y="3341652"/>
            <a:ext cx="17537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dirty="0" smtClean="0"/>
              <a:t>   10 000 000</a:t>
            </a:r>
            <a:endParaRPr lang="es-PE" dirty="0"/>
          </a:p>
          <a:p>
            <a:r>
              <a:rPr lang="es-PE" u="sng" dirty="0" smtClean="0"/>
              <a:t>    (5 600 000)</a:t>
            </a:r>
            <a:endParaRPr lang="es-PE" dirty="0"/>
          </a:p>
          <a:p>
            <a:r>
              <a:rPr lang="es-PE" dirty="0" smtClean="0"/>
              <a:t>      </a:t>
            </a:r>
            <a:r>
              <a:rPr lang="es-PE" b="1" dirty="0" smtClean="0"/>
              <a:t>4 400 000</a:t>
            </a:r>
            <a:r>
              <a:rPr lang="es-PE" b="1" dirty="0" smtClean="0">
                <a:solidFill>
                  <a:schemeClr val="lt1"/>
                </a:solidFill>
              </a:rPr>
              <a:t>00 </a:t>
            </a:r>
            <a:r>
              <a:rPr lang="es-PE" dirty="0" smtClean="0">
                <a:solidFill>
                  <a:schemeClr val="lt1"/>
                </a:solidFill>
              </a:rPr>
              <a:t>000</a:t>
            </a:r>
            <a:endParaRPr lang="es-PE" dirty="0">
              <a:solidFill>
                <a:schemeClr val="lt1"/>
              </a:solidFill>
            </a:endParaRPr>
          </a:p>
        </p:txBody>
      </p:sp>
      <p:sp>
        <p:nvSpPr>
          <p:cNvPr id="4" name="Flecha curvada hacia arriba 3"/>
          <p:cNvSpPr/>
          <p:nvPr/>
        </p:nvSpPr>
        <p:spPr>
          <a:xfrm>
            <a:off x="5310582" y="4237432"/>
            <a:ext cx="3764280" cy="69679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schemeClr val="tx1"/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4492570" y="2740358"/>
            <a:ext cx="172066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b="1" cap="none" spc="0" dirty="0" smtClean="0">
                <a:ln w="0"/>
                <a:solidFill>
                  <a:srgbClr val="FF0000"/>
                </a:solidFill>
              </a:rPr>
              <a:t>Activo PPE sin sustitución</a:t>
            </a:r>
            <a:endParaRPr lang="es-ES" b="1" cap="none" spc="0" dirty="0">
              <a:ln w="0"/>
              <a:solidFill>
                <a:srgbClr val="FF0000"/>
              </a:solidFill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8149771" y="2695321"/>
            <a:ext cx="174066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b="1" cap="none" spc="0" dirty="0" smtClean="0">
                <a:ln w="0"/>
                <a:solidFill>
                  <a:srgbClr val="FF0000"/>
                </a:solidFill>
              </a:rPr>
              <a:t>Activo PPE con sustitución</a:t>
            </a:r>
            <a:endParaRPr lang="es-ES" b="1" cap="none" spc="0" dirty="0">
              <a:ln w="0"/>
              <a:solidFill>
                <a:srgbClr val="FF000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97844" y="5124435"/>
            <a:ext cx="5260628" cy="92333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P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1508 Depreciación acumulada   400 000</a:t>
            </a:r>
          </a:p>
          <a:p>
            <a:r>
              <a:rPr lang="es-P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1501 Edificios y estructuras                             400 000</a:t>
            </a:r>
          </a:p>
          <a:p>
            <a:r>
              <a:rPr lang="es-PE" sz="1600" b="1" i="1" dirty="0" smtClean="0">
                <a:solidFill>
                  <a:srgbClr val="FFFF00"/>
                </a:solidFill>
              </a:rPr>
              <a:t>Nota de Contabilidad</a:t>
            </a:r>
            <a:endParaRPr lang="es-PE" sz="1600" b="1" i="1" dirty="0">
              <a:solidFill>
                <a:srgbClr val="FFFF00"/>
              </a:solidFill>
            </a:endParaRPr>
          </a:p>
        </p:txBody>
      </p:sp>
      <p:sp>
        <p:nvSpPr>
          <p:cNvPr id="22" name="Llamada con línea 1 21"/>
          <p:cNvSpPr/>
          <p:nvPr/>
        </p:nvSpPr>
        <p:spPr>
          <a:xfrm>
            <a:off x="6291219" y="2963464"/>
            <a:ext cx="995149" cy="1250853"/>
          </a:xfrm>
          <a:prstGeom prst="borderCallout1">
            <a:avLst>
              <a:gd name="adj1" fmla="val 100381"/>
              <a:gd name="adj2" fmla="val 53006"/>
              <a:gd name="adj3" fmla="val 181947"/>
              <a:gd name="adj4" fmla="val -45303"/>
            </a:avLst>
          </a:prstGeom>
          <a:noFill/>
          <a:ln w="28575">
            <a:solidFill>
              <a:schemeClr val="accent5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4" name="Llamada con línea 1 23"/>
          <p:cNvSpPr/>
          <p:nvPr/>
        </p:nvSpPr>
        <p:spPr>
          <a:xfrm>
            <a:off x="7379592" y="2949411"/>
            <a:ext cx="830409" cy="1250853"/>
          </a:xfrm>
          <a:prstGeom prst="borderCallout1">
            <a:avLst>
              <a:gd name="adj1" fmla="val 100381"/>
              <a:gd name="adj2" fmla="val 53006"/>
              <a:gd name="adj3" fmla="val 174637"/>
              <a:gd name="adj4" fmla="val 149232"/>
            </a:avLst>
          </a:prstGeom>
          <a:noFill/>
          <a:ln w="28575">
            <a:solidFill>
              <a:schemeClr val="accent5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3" name="CuadroTexto 22"/>
          <p:cNvSpPr txBox="1"/>
          <p:nvPr/>
        </p:nvSpPr>
        <p:spPr>
          <a:xfrm>
            <a:off x="8035594" y="5124435"/>
            <a:ext cx="3912565" cy="1477328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  <a:prstDash val="lgDash"/>
          </a:ln>
        </p:spPr>
        <p:txBody>
          <a:bodyPr wrap="square" rtlCol="0">
            <a:spAutoFit/>
          </a:bodyPr>
          <a:lstStyle/>
          <a:p>
            <a:pPr algn="just"/>
            <a:r>
              <a:rPr lang="es-PE" dirty="0" smtClean="0"/>
              <a:t>Esta operación tiene afectación en el presupuesto, por lo tanto, se contabilizará en la fase del devengado (Módulo Contabiliza – Registros Administrativos del SIAF).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15348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356</Words>
  <Application>Microsoft Office PowerPoint</Application>
  <PresentationFormat>Panorámica</PresentationFormat>
  <Paragraphs>49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Ventura Abarca, Eduardo</dc:creator>
  <cp:lastModifiedBy>jorge carrillo otoya</cp:lastModifiedBy>
  <cp:revision>66</cp:revision>
  <dcterms:created xsi:type="dcterms:W3CDTF">2016-04-08T17:26:44Z</dcterms:created>
  <dcterms:modified xsi:type="dcterms:W3CDTF">2016-06-15T04:47:09Z</dcterms:modified>
</cp:coreProperties>
</file>